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Inter" panose="020B0604020202020204" charset="0"/>
      <p:regular r:id="rId11"/>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481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76532"/>
            <a:ext cx="7556421" cy="2232779"/>
          </a:xfrm>
          <a:prstGeom prst="rect">
            <a:avLst/>
          </a:prstGeom>
          <a:noFill/>
          <a:ln/>
        </p:spPr>
        <p:txBody>
          <a:bodyPr wrap="square" lIns="0" tIns="0" rIns="0" bIns="0" rtlCol="0" anchor="t"/>
          <a:lstStyle/>
          <a:p>
            <a:pPr marL="0" indent="0">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La Sauvegarde des Données dans les Entreprises : Enjeux et Solutions Modernes</a:t>
            </a:r>
            <a:endParaRPr lang="en-US" sz="4650" dirty="0"/>
          </a:p>
        </p:txBody>
      </p:sp>
      <p:sp>
        <p:nvSpPr>
          <p:cNvPr id="4" name="Text 1"/>
          <p:cNvSpPr/>
          <p:nvPr/>
        </p:nvSpPr>
        <p:spPr>
          <a:xfrm>
            <a:off x="6280190" y="4349472"/>
            <a:ext cx="7556421"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Dans le monde numérique d'aujourd'hui, la sauvegarde des données est essentielle pour la survie des entreprises. Cette présentation explore les enjeux et les solutions modernes pour garantir la sécurité et la disponibilité des données critiques.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59769"/>
            <a:ext cx="13042821" cy="1488519"/>
          </a:xfrm>
          <a:prstGeom prst="rect">
            <a:avLst/>
          </a:prstGeom>
          <a:noFill/>
          <a:ln/>
        </p:spPr>
        <p:txBody>
          <a:bodyPr wrap="square" lIns="0" tIns="0" rIns="0" bIns="0" rtlCol="0" anchor="t"/>
          <a:lstStyle/>
          <a:p>
            <a:pPr marL="0" indent="0">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Importance de la Protection des Données pour les Entreprises</a:t>
            </a:r>
            <a:endParaRPr lang="en-US" sz="4650" dirty="0"/>
          </a:p>
        </p:txBody>
      </p:sp>
      <p:sp>
        <p:nvSpPr>
          <p:cNvPr id="3" name="Text 1"/>
          <p:cNvSpPr/>
          <p:nvPr/>
        </p:nvSpPr>
        <p:spPr>
          <a:xfrm>
            <a:off x="793790" y="4015264"/>
            <a:ext cx="3444240" cy="372070"/>
          </a:xfrm>
          <a:prstGeom prst="rect">
            <a:avLst/>
          </a:prstGeom>
          <a:noFill/>
          <a:ln/>
        </p:spPr>
        <p:txBody>
          <a:bodyPr wrap="none" lIns="0" tIns="0" rIns="0" bIns="0" rtlCol="0" anchor="t"/>
          <a:lstStyle/>
          <a:p>
            <a:pPr marL="0" indent="0">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Continuité des Opérations</a:t>
            </a:r>
            <a:endParaRPr lang="en-US" sz="2300" dirty="0"/>
          </a:p>
        </p:txBody>
      </p:sp>
      <p:sp>
        <p:nvSpPr>
          <p:cNvPr id="4" name="Text 2"/>
          <p:cNvSpPr/>
          <p:nvPr/>
        </p:nvSpPr>
        <p:spPr>
          <a:xfrm>
            <a:off x="793790" y="4614148"/>
            <a:ext cx="6244709"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Les données représentent un atout précieux pour les entreprises. Une sauvegarde efficace permet de garantir la continuité des opérations en cas de panne ou de cyberattaque.</a:t>
            </a:r>
            <a:endParaRPr lang="en-US" sz="1750" dirty="0"/>
          </a:p>
        </p:txBody>
      </p:sp>
      <p:sp>
        <p:nvSpPr>
          <p:cNvPr id="5" name="Text 3"/>
          <p:cNvSpPr/>
          <p:nvPr/>
        </p:nvSpPr>
        <p:spPr>
          <a:xfrm>
            <a:off x="7599521" y="4015264"/>
            <a:ext cx="3491508" cy="372070"/>
          </a:xfrm>
          <a:prstGeom prst="rect">
            <a:avLst/>
          </a:prstGeom>
          <a:noFill/>
          <a:ln/>
        </p:spPr>
        <p:txBody>
          <a:bodyPr wrap="none" lIns="0" tIns="0" rIns="0" bIns="0" rtlCol="0" anchor="t"/>
          <a:lstStyle/>
          <a:p>
            <a:pPr marL="0" indent="0">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Conformité Réglementaire</a:t>
            </a:r>
            <a:endParaRPr lang="en-US" sz="2300" dirty="0"/>
          </a:p>
        </p:txBody>
      </p:sp>
      <p:sp>
        <p:nvSpPr>
          <p:cNvPr id="6" name="Text 4"/>
          <p:cNvSpPr/>
          <p:nvPr/>
        </p:nvSpPr>
        <p:spPr>
          <a:xfrm>
            <a:off x="7599521" y="4614148"/>
            <a:ext cx="6244709"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Les réglementations sur la protection des données, comme le RGPD, exigent des entreprises de protéger les données personnelles. La sauvegarde est essentielle pour respecter ces obligations.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1730" y="743903"/>
            <a:ext cx="7673340" cy="1378744"/>
          </a:xfrm>
          <a:prstGeom prst="rect">
            <a:avLst/>
          </a:prstGeom>
          <a:noFill/>
          <a:ln/>
        </p:spPr>
        <p:txBody>
          <a:bodyPr wrap="square" lIns="0" tIns="0" rIns="0" bIns="0" rtlCol="0" anchor="t"/>
          <a:lstStyle/>
          <a:p>
            <a:pPr marL="0" indent="0">
              <a:lnSpc>
                <a:spcPts val="5400"/>
              </a:lnSpc>
              <a:buNone/>
            </a:pPr>
            <a:r>
              <a:rPr lang="en-US" sz="4300" b="1" kern="0" spc="-87" dirty="0">
                <a:solidFill>
                  <a:srgbClr val="FF8AAF"/>
                </a:solidFill>
                <a:latin typeface="Petrona Bold" pitchFamily="34" charset="0"/>
                <a:ea typeface="Petrona Bold" pitchFamily="34" charset="-122"/>
                <a:cs typeface="Petrona Bold" pitchFamily="34" charset="-120"/>
              </a:rPr>
              <a:t>Principaux Défis Liés à la Sauvegarde des Données</a:t>
            </a:r>
            <a:endParaRPr lang="en-US" sz="4300" dirty="0"/>
          </a:p>
        </p:txBody>
      </p:sp>
      <p:sp>
        <p:nvSpPr>
          <p:cNvPr id="4" name="Shape 1"/>
          <p:cNvSpPr/>
          <p:nvPr/>
        </p:nvSpPr>
        <p:spPr>
          <a:xfrm>
            <a:off x="6221730" y="2437686"/>
            <a:ext cx="3731657" cy="2923342"/>
          </a:xfrm>
          <a:prstGeom prst="roundRect">
            <a:avLst>
              <a:gd name="adj" fmla="val 3019"/>
            </a:avLst>
          </a:prstGeom>
          <a:solidFill>
            <a:srgbClr val="2F1D63"/>
          </a:solidFill>
          <a:ln w="7620">
            <a:solidFill>
              <a:srgbClr val="48367C"/>
            </a:solidFill>
            <a:prstDash val="solid"/>
          </a:ln>
        </p:spPr>
        <p:txBody>
          <a:bodyPr/>
          <a:lstStyle/>
          <a:p>
            <a:endParaRPr lang="fr-FR"/>
          </a:p>
        </p:txBody>
      </p:sp>
      <p:sp>
        <p:nvSpPr>
          <p:cNvPr id="5" name="Text 2"/>
          <p:cNvSpPr/>
          <p:nvPr/>
        </p:nvSpPr>
        <p:spPr>
          <a:xfrm>
            <a:off x="6439376" y="2655332"/>
            <a:ext cx="2757488" cy="344686"/>
          </a:xfrm>
          <a:prstGeom prst="rect">
            <a:avLst/>
          </a:prstGeom>
          <a:noFill/>
          <a:ln/>
        </p:spPr>
        <p:txBody>
          <a:bodyPr wrap="none" lIns="0" tIns="0" rIns="0" bIns="0" rtlCol="0" anchor="t"/>
          <a:lstStyle/>
          <a:p>
            <a:pPr marL="0" indent="0">
              <a:lnSpc>
                <a:spcPts val="2700"/>
              </a:lnSpc>
              <a:buNone/>
            </a:pPr>
            <a:r>
              <a:rPr lang="en-US" sz="2150" b="1" kern="0" spc="-43" dirty="0">
                <a:solidFill>
                  <a:srgbClr val="E0D6DE"/>
                </a:solidFill>
                <a:latin typeface="Petrona Bold" pitchFamily="34" charset="0"/>
                <a:ea typeface="Petrona Bold" pitchFamily="34" charset="-122"/>
                <a:cs typeface="Petrona Bold" pitchFamily="34" charset="-120"/>
              </a:rPr>
              <a:t>Volume Croissant</a:t>
            </a:r>
            <a:endParaRPr lang="en-US" sz="2150" dirty="0"/>
          </a:p>
        </p:txBody>
      </p:sp>
      <p:sp>
        <p:nvSpPr>
          <p:cNvPr id="6" name="Text 3"/>
          <p:cNvSpPr/>
          <p:nvPr/>
        </p:nvSpPr>
        <p:spPr>
          <a:xfrm>
            <a:off x="6439376" y="3125986"/>
            <a:ext cx="3296364" cy="1681163"/>
          </a:xfrm>
          <a:prstGeom prst="rect">
            <a:avLst/>
          </a:prstGeom>
          <a:noFill/>
          <a:ln/>
        </p:spPr>
        <p:txBody>
          <a:bodyPr wrap="square" lIns="0" tIns="0" rIns="0" bIns="0" rtlCol="0" anchor="t"/>
          <a:lstStyle/>
          <a:p>
            <a:pPr marL="0" indent="0">
              <a:lnSpc>
                <a:spcPts val="2600"/>
              </a:lnSpc>
              <a:buNone/>
            </a:pPr>
            <a:r>
              <a:rPr lang="en-US" sz="1650" kern="0" spc="-33" dirty="0">
                <a:solidFill>
                  <a:srgbClr val="E0D6DE"/>
                </a:solidFill>
                <a:latin typeface="Inter" pitchFamily="34" charset="0"/>
                <a:ea typeface="Inter" pitchFamily="34" charset="-122"/>
                <a:cs typeface="Inter" pitchFamily="34" charset="-120"/>
              </a:rPr>
              <a:t>La croissance exponentielle des données numériques pose un défi pour les solutions de sauvegarde traditionnelles. Les besoins en stockage augmentent rapidement.</a:t>
            </a:r>
            <a:endParaRPr lang="en-US" sz="1650" dirty="0"/>
          </a:p>
        </p:txBody>
      </p:sp>
      <p:sp>
        <p:nvSpPr>
          <p:cNvPr id="7" name="Shape 4"/>
          <p:cNvSpPr/>
          <p:nvPr/>
        </p:nvSpPr>
        <p:spPr>
          <a:xfrm>
            <a:off x="10163413" y="2437686"/>
            <a:ext cx="3731657" cy="2923342"/>
          </a:xfrm>
          <a:prstGeom prst="roundRect">
            <a:avLst>
              <a:gd name="adj" fmla="val 3019"/>
            </a:avLst>
          </a:prstGeom>
          <a:solidFill>
            <a:srgbClr val="2F1D63"/>
          </a:solidFill>
          <a:ln w="7620">
            <a:solidFill>
              <a:srgbClr val="48367C"/>
            </a:solidFill>
            <a:prstDash val="solid"/>
          </a:ln>
        </p:spPr>
        <p:txBody>
          <a:bodyPr/>
          <a:lstStyle/>
          <a:p>
            <a:endParaRPr lang="fr-FR"/>
          </a:p>
        </p:txBody>
      </p:sp>
      <p:sp>
        <p:nvSpPr>
          <p:cNvPr id="8" name="Text 5"/>
          <p:cNvSpPr/>
          <p:nvPr/>
        </p:nvSpPr>
        <p:spPr>
          <a:xfrm>
            <a:off x="10381059" y="2655332"/>
            <a:ext cx="2757488" cy="344686"/>
          </a:xfrm>
          <a:prstGeom prst="rect">
            <a:avLst/>
          </a:prstGeom>
          <a:noFill/>
          <a:ln/>
        </p:spPr>
        <p:txBody>
          <a:bodyPr wrap="none" lIns="0" tIns="0" rIns="0" bIns="0" rtlCol="0" anchor="t"/>
          <a:lstStyle/>
          <a:p>
            <a:pPr marL="0" indent="0">
              <a:lnSpc>
                <a:spcPts val="2700"/>
              </a:lnSpc>
              <a:buNone/>
            </a:pPr>
            <a:r>
              <a:rPr lang="en-US" sz="2150" b="1" kern="0" spc="-43" dirty="0">
                <a:solidFill>
                  <a:srgbClr val="E0D6DE"/>
                </a:solidFill>
                <a:latin typeface="Petrona Bold" pitchFamily="34" charset="0"/>
                <a:ea typeface="Petrona Bold" pitchFamily="34" charset="-122"/>
                <a:cs typeface="Petrona Bold" pitchFamily="34" charset="-120"/>
              </a:rPr>
              <a:t>Diversité des Données</a:t>
            </a:r>
            <a:endParaRPr lang="en-US" sz="2150" dirty="0"/>
          </a:p>
        </p:txBody>
      </p:sp>
      <p:sp>
        <p:nvSpPr>
          <p:cNvPr id="9" name="Text 6"/>
          <p:cNvSpPr/>
          <p:nvPr/>
        </p:nvSpPr>
        <p:spPr>
          <a:xfrm>
            <a:off x="10381059" y="3125986"/>
            <a:ext cx="3296364" cy="2017395"/>
          </a:xfrm>
          <a:prstGeom prst="rect">
            <a:avLst/>
          </a:prstGeom>
          <a:noFill/>
          <a:ln/>
        </p:spPr>
        <p:txBody>
          <a:bodyPr wrap="square" lIns="0" tIns="0" rIns="0" bIns="0" rtlCol="0" anchor="t"/>
          <a:lstStyle/>
          <a:p>
            <a:pPr marL="0" indent="0">
              <a:lnSpc>
                <a:spcPts val="2600"/>
              </a:lnSpc>
              <a:buNone/>
            </a:pPr>
            <a:r>
              <a:rPr lang="en-US" sz="1650" kern="0" spc="-33" dirty="0">
                <a:solidFill>
                  <a:srgbClr val="E0D6DE"/>
                </a:solidFill>
                <a:latin typeface="Inter" pitchFamily="34" charset="0"/>
                <a:ea typeface="Inter" pitchFamily="34" charset="-122"/>
                <a:cs typeface="Inter" pitchFamily="34" charset="-120"/>
              </a:rPr>
              <a:t>Les entreprises doivent gérer des données de différents types et formats, des fichiers classiques aux applications cloud et aux données volumineuses. La sauvegarde doit être flexible.</a:t>
            </a:r>
            <a:endParaRPr lang="en-US" sz="1650" dirty="0"/>
          </a:p>
        </p:txBody>
      </p:sp>
      <p:sp>
        <p:nvSpPr>
          <p:cNvPr id="10" name="Shape 7"/>
          <p:cNvSpPr/>
          <p:nvPr/>
        </p:nvSpPr>
        <p:spPr>
          <a:xfrm>
            <a:off x="6221730" y="5571053"/>
            <a:ext cx="7673340" cy="1914644"/>
          </a:xfrm>
          <a:prstGeom prst="roundRect">
            <a:avLst>
              <a:gd name="adj" fmla="val 4609"/>
            </a:avLst>
          </a:prstGeom>
          <a:solidFill>
            <a:srgbClr val="2F1D63"/>
          </a:solidFill>
          <a:ln w="7620">
            <a:solidFill>
              <a:srgbClr val="48367C"/>
            </a:solidFill>
            <a:prstDash val="solid"/>
          </a:ln>
        </p:spPr>
        <p:txBody>
          <a:bodyPr/>
          <a:lstStyle/>
          <a:p>
            <a:endParaRPr lang="fr-FR"/>
          </a:p>
        </p:txBody>
      </p:sp>
      <p:sp>
        <p:nvSpPr>
          <p:cNvPr id="11" name="Text 8"/>
          <p:cNvSpPr/>
          <p:nvPr/>
        </p:nvSpPr>
        <p:spPr>
          <a:xfrm>
            <a:off x="6439376" y="5788700"/>
            <a:ext cx="2891076" cy="344686"/>
          </a:xfrm>
          <a:prstGeom prst="rect">
            <a:avLst/>
          </a:prstGeom>
          <a:noFill/>
          <a:ln/>
        </p:spPr>
        <p:txBody>
          <a:bodyPr wrap="none" lIns="0" tIns="0" rIns="0" bIns="0" rtlCol="0" anchor="t"/>
          <a:lstStyle/>
          <a:p>
            <a:pPr marL="0" indent="0">
              <a:lnSpc>
                <a:spcPts val="2700"/>
              </a:lnSpc>
              <a:buNone/>
            </a:pPr>
            <a:r>
              <a:rPr lang="en-US" sz="2150" b="1" kern="0" spc="-43" dirty="0">
                <a:solidFill>
                  <a:srgbClr val="E0D6DE"/>
                </a:solidFill>
                <a:latin typeface="Petrona Bold" pitchFamily="34" charset="0"/>
                <a:ea typeface="Petrona Bold" pitchFamily="34" charset="-122"/>
                <a:cs typeface="Petrona Bold" pitchFamily="34" charset="-120"/>
              </a:rPr>
              <a:t>Menaces Cybernétiques</a:t>
            </a:r>
            <a:endParaRPr lang="en-US" sz="2150" dirty="0"/>
          </a:p>
        </p:txBody>
      </p:sp>
      <p:sp>
        <p:nvSpPr>
          <p:cNvPr id="12" name="Text 9"/>
          <p:cNvSpPr/>
          <p:nvPr/>
        </p:nvSpPr>
        <p:spPr>
          <a:xfrm>
            <a:off x="6439376" y="6259354"/>
            <a:ext cx="7238048" cy="1008698"/>
          </a:xfrm>
          <a:prstGeom prst="rect">
            <a:avLst/>
          </a:prstGeom>
          <a:noFill/>
          <a:ln/>
        </p:spPr>
        <p:txBody>
          <a:bodyPr wrap="square" lIns="0" tIns="0" rIns="0" bIns="0" rtlCol="0" anchor="t"/>
          <a:lstStyle/>
          <a:p>
            <a:pPr marL="0" indent="0">
              <a:lnSpc>
                <a:spcPts val="2600"/>
              </a:lnSpc>
              <a:buNone/>
            </a:pPr>
            <a:r>
              <a:rPr lang="en-US" sz="1650" kern="0" spc="-33" dirty="0">
                <a:solidFill>
                  <a:srgbClr val="E0D6DE"/>
                </a:solidFill>
                <a:latin typeface="Inter" pitchFamily="34" charset="0"/>
                <a:ea typeface="Inter" pitchFamily="34" charset="-122"/>
                <a:cs typeface="Inter" pitchFamily="34" charset="-120"/>
              </a:rPr>
              <a:t>Les cyberattaques sont de plus en plus fréquentes et sophistiquées. La sauvegarde doit inclure des mesures de sécurité robustes pour protéger les données contre les menaces.</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41220"/>
            <a:ext cx="13042821" cy="1488519"/>
          </a:xfrm>
          <a:prstGeom prst="rect">
            <a:avLst/>
          </a:prstGeom>
          <a:noFill/>
          <a:ln/>
        </p:spPr>
        <p:txBody>
          <a:bodyPr wrap="square" lIns="0" tIns="0" rIns="0" bIns="0" rtlCol="0" anchor="t"/>
          <a:lstStyle/>
          <a:p>
            <a:pPr marL="0" indent="0">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Solutions de Sauvegarde Traditionnelles et Leurs Limites</a:t>
            </a:r>
            <a:endParaRPr lang="en-US" sz="4650" dirty="0"/>
          </a:p>
        </p:txBody>
      </p:sp>
      <p:sp>
        <p:nvSpPr>
          <p:cNvPr id="3" name="Text 1"/>
          <p:cNvSpPr/>
          <p:nvPr/>
        </p:nvSpPr>
        <p:spPr>
          <a:xfrm>
            <a:off x="793790" y="4196715"/>
            <a:ext cx="2977039" cy="372070"/>
          </a:xfrm>
          <a:prstGeom prst="rect">
            <a:avLst/>
          </a:prstGeom>
          <a:noFill/>
          <a:ln/>
        </p:spPr>
        <p:txBody>
          <a:bodyPr wrap="none" lIns="0" tIns="0" rIns="0" bIns="0" rtlCol="0" anchor="t"/>
          <a:lstStyle/>
          <a:p>
            <a:pPr marL="0" indent="0">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Sauvegarde sur Bande</a:t>
            </a:r>
            <a:endParaRPr lang="en-US" sz="2300" dirty="0"/>
          </a:p>
        </p:txBody>
      </p:sp>
      <p:sp>
        <p:nvSpPr>
          <p:cNvPr id="4" name="Text 2"/>
          <p:cNvSpPr/>
          <p:nvPr/>
        </p:nvSpPr>
        <p:spPr>
          <a:xfrm>
            <a:off x="793790" y="4795599"/>
            <a:ext cx="6244709"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Les bandes magnétiques sont peu coûteuses mais lentes et nécessitent un stockage physique volumineux. La récupération des données peut être longue et complexe.</a:t>
            </a:r>
            <a:endParaRPr lang="en-US" sz="1750" dirty="0"/>
          </a:p>
        </p:txBody>
      </p:sp>
      <p:sp>
        <p:nvSpPr>
          <p:cNvPr id="5" name="Text 3"/>
          <p:cNvSpPr/>
          <p:nvPr/>
        </p:nvSpPr>
        <p:spPr>
          <a:xfrm>
            <a:off x="7599521" y="4196715"/>
            <a:ext cx="2977039" cy="372070"/>
          </a:xfrm>
          <a:prstGeom prst="rect">
            <a:avLst/>
          </a:prstGeom>
          <a:noFill/>
          <a:ln/>
        </p:spPr>
        <p:txBody>
          <a:bodyPr wrap="none" lIns="0" tIns="0" rIns="0" bIns="0" rtlCol="0" anchor="t"/>
          <a:lstStyle/>
          <a:p>
            <a:pPr marL="0" indent="0">
              <a:lnSpc>
                <a:spcPts val="2900"/>
              </a:lnSpc>
              <a:buNone/>
            </a:pPr>
            <a:r>
              <a:rPr lang="en-US" sz="2300" b="1" kern="0" spc="-47" dirty="0">
                <a:solidFill>
                  <a:srgbClr val="FF8AAF"/>
                </a:solidFill>
                <a:latin typeface="Petrona Bold" pitchFamily="34" charset="0"/>
                <a:ea typeface="Petrona Bold" pitchFamily="34" charset="-122"/>
                <a:cs typeface="Petrona Bold" pitchFamily="34" charset="-120"/>
              </a:rPr>
              <a:t>Sauvegarde sur Disque</a:t>
            </a:r>
            <a:endParaRPr lang="en-US" sz="2300" dirty="0"/>
          </a:p>
        </p:txBody>
      </p:sp>
      <p:sp>
        <p:nvSpPr>
          <p:cNvPr id="6" name="Text 4"/>
          <p:cNvSpPr/>
          <p:nvPr/>
        </p:nvSpPr>
        <p:spPr>
          <a:xfrm>
            <a:off x="7599521" y="4795599"/>
            <a:ext cx="6244709"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Les disques durs externes offrent une meilleure vitesse de sauvegarde que les bandes, mais ils sont plus chers et peuvent être sujets à des pannes.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93194"/>
          </a:xfrm>
          <a:prstGeom prst="rect">
            <a:avLst/>
          </a:prstGeom>
        </p:spPr>
      </p:pic>
      <p:sp>
        <p:nvSpPr>
          <p:cNvPr id="3" name="Text 0"/>
          <p:cNvSpPr/>
          <p:nvPr/>
        </p:nvSpPr>
        <p:spPr>
          <a:xfrm>
            <a:off x="754023" y="3285649"/>
            <a:ext cx="13122354" cy="1413748"/>
          </a:xfrm>
          <a:prstGeom prst="rect">
            <a:avLst/>
          </a:prstGeom>
          <a:noFill/>
          <a:ln/>
        </p:spPr>
        <p:txBody>
          <a:bodyPr wrap="square" lIns="0" tIns="0" rIns="0" bIns="0" rtlCol="0" anchor="t"/>
          <a:lstStyle/>
          <a:p>
            <a:pPr marL="0" indent="0">
              <a:lnSpc>
                <a:spcPts val="5550"/>
              </a:lnSpc>
              <a:buNone/>
            </a:pPr>
            <a:r>
              <a:rPr lang="en-US" sz="4450" b="1" kern="0" spc="-89" dirty="0">
                <a:solidFill>
                  <a:srgbClr val="FF8AAF"/>
                </a:solidFill>
                <a:latin typeface="Petrona Bold" pitchFamily="34" charset="0"/>
                <a:ea typeface="Petrona Bold" pitchFamily="34" charset="-122"/>
                <a:cs typeface="Petrona Bold" pitchFamily="34" charset="-120"/>
              </a:rPr>
              <a:t>Évolution des Technologies de Stockage et de Sauvegarde</a:t>
            </a:r>
            <a:endParaRPr lang="en-US" sz="4450" dirty="0"/>
          </a:p>
        </p:txBody>
      </p:sp>
      <p:pic>
        <p:nvPicPr>
          <p:cNvPr id="4" name="Image 1" descr="preencoded.png"/>
          <p:cNvPicPr>
            <a:picLocks noChangeAspect="1"/>
          </p:cNvPicPr>
          <p:nvPr/>
        </p:nvPicPr>
        <p:blipFill>
          <a:blip r:embed="rId4"/>
          <a:stretch>
            <a:fillRect/>
          </a:stretch>
        </p:blipFill>
        <p:spPr>
          <a:xfrm>
            <a:off x="754023" y="5022533"/>
            <a:ext cx="538639" cy="538639"/>
          </a:xfrm>
          <a:prstGeom prst="rect">
            <a:avLst/>
          </a:prstGeom>
        </p:spPr>
      </p:pic>
      <p:sp>
        <p:nvSpPr>
          <p:cNvPr id="5" name="Text 1"/>
          <p:cNvSpPr/>
          <p:nvPr/>
        </p:nvSpPr>
        <p:spPr>
          <a:xfrm>
            <a:off x="754023" y="5776555"/>
            <a:ext cx="2827853" cy="353378"/>
          </a:xfrm>
          <a:prstGeom prst="rect">
            <a:avLst/>
          </a:prstGeom>
          <a:noFill/>
          <a:ln/>
        </p:spPr>
        <p:txBody>
          <a:bodyPr wrap="none" lIns="0" tIns="0" rIns="0" bIns="0" rtlCol="0" anchor="t"/>
          <a:lstStyle/>
          <a:p>
            <a:pPr marL="0" indent="0" algn="l">
              <a:lnSpc>
                <a:spcPts val="2750"/>
              </a:lnSpc>
              <a:buNone/>
            </a:pPr>
            <a:r>
              <a:rPr lang="en-US" sz="2200" b="1" kern="0" spc="-45" dirty="0">
                <a:solidFill>
                  <a:srgbClr val="E0D6DE"/>
                </a:solidFill>
                <a:latin typeface="Petrona Bold" pitchFamily="34" charset="0"/>
                <a:ea typeface="Petrona Bold" pitchFamily="34" charset="-122"/>
                <a:cs typeface="Petrona Bold" pitchFamily="34" charset="-120"/>
              </a:rPr>
              <a:t>Cloud Computing</a:t>
            </a:r>
            <a:endParaRPr lang="en-US" sz="2200" dirty="0"/>
          </a:p>
        </p:txBody>
      </p:sp>
      <p:sp>
        <p:nvSpPr>
          <p:cNvPr id="6" name="Text 2"/>
          <p:cNvSpPr/>
          <p:nvPr/>
        </p:nvSpPr>
        <p:spPr>
          <a:xfrm>
            <a:off x="754023" y="6259116"/>
            <a:ext cx="4158615" cy="1379220"/>
          </a:xfrm>
          <a:prstGeom prst="rect">
            <a:avLst/>
          </a:prstGeom>
          <a:noFill/>
          <a:ln/>
        </p:spPr>
        <p:txBody>
          <a:bodyPr wrap="square" lIns="0" tIns="0" rIns="0" bIns="0" rtlCol="0" anchor="t"/>
          <a:lstStyle/>
          <a:p>
            <a:pPr marL="0" indent="0" algn="l">
              <a:lnSpc>
                <a:spcPts val="2700"/>
              </a:lnSpc>
              <a:buNone/>
            </a:pPr>
            <a:r>
              <a:rPr lang="en-US" sz="1650" kern="0" spc="-34" dirty="0">
                <a:solidFill>
                  <a:srgbClr val="E0D6DE"/>
                </a:solidFill>
                <a:latin typeface="Inter" pitchFamily="34" charset="0"/>
                <a:ea typeface="Inter" pitchFamily="34" charset="-122"/>
                <a:cs typeface="Inter" pitchFamily="34" charset="-120"/>
              </a:rPr>
              <a:t>Le cloud offre un stockage scalable et flexible, permettant aux entreprises de répondre aux besoins croissants en capacité de sauvegarde.</a:t>
            </a:r>
            <a:endParaRPr lang="en-US" sz="1650" dirty="0"/>
          </a:p>
        </p:txBody>
      </p:sp>
      <p:pic>
        <p:nvPicPr>
          <p:cNvPr id="7" name="Image 2" descr="preencoded.png"/>
          <p:cNvPicPr>
            <a:picLocks noChangeAspect="1"/>
          </p:cNvPicPr>
          <p:nvPr/>
        </p:nvPicPr>
        <p:blipFill>
          <a:blip r:embed="rId5"/>
          <a:stretch>
            <a:fillRect/>
          </a:stretch>
        </p:blipFill>
        <p:spPr>
          <a:xfrm>
            <a:off x="5235773" y="5022533"/>
            <a:ext cx="538639" cy="538639"/>
          </a:xfrm>
          <a:prstGeom prst="rect">
            <a:avLst/>
          </a:prstGeom>
        </p:spPr>
      </p:pic>
      <p:sp>
        <p:nvSpPr>
          <p:cNvPr id="8" name="Text 3"/>
          <p:cNvSpPr/>
          <p:nvPr/>
        </p:nvSpPr>
        <p:spPr>
          <a:xfrm>
            <a:off x="5235773" y="5776555"/>
            <a:ext cx="2827853" cy="353378"/>
          </a:xfrm>
          <a:prstGeom prst="rect">
            <a:avLst/>
          </a:prstGeom>
          <a:noFill/>
          <a:ln/>
        </p:spPr>
        <p:txBody>
          <a:bodyPr wrap="none" lIns="0" tIns="0" rIns="0" bIns="0" rtlCol="0" anchor="t"/>
          <a:lstStyle/>
          <a:p>
            <a:pPr marL="0" indent="0" algn="l">
              <a:lnSpc>
                <a:spcPts val="2750"/>
              </a:lnSpc>
              <a:buNone/>
            </a:pPr>
            <a:r>
              <a:rPr lang="en-US" sz="2200" b="1" kern="0" spc="-45" dirty="0">
                <a:solidFill>
                  <a:srgbClr val="E0D6DE"/>
                </a:solidFill>
                <a:latin typeface="Petrona Bold" pitchFamily="34" charset="0"/>
                <a:ea typeface="Petrona Bold" pitchFamily="34" charset="-122"/>
                <a:cs typeface="Petrona Bold" pitchFamily="34" charset="-120"/>
              </a:rPr>
              <a:t>Stockage Flash</a:t>
            </a:r>
            <a:endParaRPr lang="en-US" sz="2200" dirty="0"/>
          </a:p>
        </p:txBody>
      </p:sp>
      <p:sp>
        <p:nvSpPr>
          <p:cNvPr id="9" name="Text 4"/>
          <p:cNvSpPr/>
          <p:nvPr/>
        </p:nvSpPr>
        <p:spPr>
          <a:xfrm>
            <a:off x="5235773" y="6259116"/>
            <a:ext cx="4158734" cy="1379220"/>
          </a:xfrm>
          <a:prstGeom prst="rect">
            <a:avLst/>
          </a:prstGeom>
          <a:noFill/>
          <a:ln/>
        </p:spPr>
        <p:txBody>
          <a:bodyPr wrap="square" lIns="0" tIns="0" rIns="0" bIns="0" rtlCol="0" anchor="t"/>
          <a:lstStyle/>
          <a:p>
            <a:pPr marL="0" indent="0" algn="l">
              <a:lnSpc>
                <a:spcPts val="2700"/>
              </a:lnSpc>
              <a:buNone/>
            </a:pPr>
            <a:r>
              <a:rPr lang="en-US" sz="1650" kern="0" spc="-34" dirty="0">
                <a:solidFill>
                  <a:srgbClr val="E0D6DE"/>
                </a:solidFill>
                <a:latin typeface="Inter" pitchFamily="34" charset="0"/>
                <a:ea typeface="Inter" pitchFamily="34" charset="-122"/>
                <a:cs typeface="Inter" pitchFamily="34" charset="-120"/>
              </a:rPr>
              <a:t>Les SSD offrent des vitesses de lecture et d'écriture très rapides, ce qui accélère le processus de sauvegarde et de restauration des données.</a:t>
            </a:r>
            <a:endParaRPr lang="en-US" sz="1650" dirty="0"/>
          </a:p>
        </p:txBody>
      </p:sp>
      <p:pic>
        <p:nvPicPr>
          <p:cNvPr id="10" name="Image 3" descr="preencoded.png"/>
          <p:cNvPicPr>
            <a:picLocks noChangeAspect="1"/>
          </p:cNvPicPr>
          <p:nvPr/>
        </p:nvPicPr>
        <p:blipFill>
          <a:blip r:embed="rId6"/>
          <a:stretch>
            <a:fillRect/>
          </a:stretch>
        </p:blipFill>
        <p:spPr>
          <a:xfrm>
            <a:off x="9717643" y="5022533"/>
            <a:ext cx="538639" cy="538639"/>
          </a:xfrm>
          <a:prstGeom prst="rect">
            <a:avLst/>
          </a:prstGeom>
        </p:spPr>
      </p:pic>
      <p:sp>
        <p:nvSpPr>
          <p:cNvPr id="11" name="Text 5"/>
          <p:cNvSpPr/>
          <p:nvPr/>
        </p:nvSpPr>
        <p:spPr>
          <a:xfrm>
            <a:off x="9717643" y="5776555"/>
            <a:ext cx="2827853" cy="353378"/>
          </a:xfrm>
          <a:prstGeom prst="rect">
            <a:avLst/>
          </a:prstGeom>
          <a:noFill/>
          <a:ln/>
        </p:spPr>
        <p:txBody>
          <a:bodyPr wrap="none" lIns="0" tIns="0" rIns="0" bIns="0" rtlCol="0" anchor="t"/>
          <a:lstStyle/>
          <a:p>
            <a:pPr marL="0" indent="0" algn="l">
              <a:lnSpc>
                <a:spcPts val="2750"/>
              </a:lnSpc>
              <a:buNone/>
            </a:pPr>
            <a:r>
              <a:rPr lang="en-US" sz="2200" b="1" kern="0" spc="-45" dirty="0">
                <a:solidFill>
                  <a:srgbClr val="E0D6DE"/>
                </a:solidFill>
                <a:latin typeface="Petrona Bold" pitchFamily="34" charset="0"/>
                <a:ea typeface="Petrona Bold" pitchFamily="34" charset="-122"/>
                <a:cs typeface="Petrona Bold" pitchFamily="34" charset="-120"/>
              </a:rPr>
              <a:t>Cryptage des Données</a:t>
            </a:r>
            <a:endParaRPr lang="en-US" sz="2200" dirty="0"/>
          </a:p>
        </p:txBody>
      </p:sp>
      <p:sp>
        <p:nvSpPr>
          <p:cNvPr id="12" name="Text 6"/>
          <p:cNvSpPr/>
          <p:nvPr/>
        </p:nvSpPr>
        <p:spPr>
          <a:xfrm>
            <a:off x="9717643" y="6259116"/>
            <a:ext cx="4158734" cy="1379220"/>
          </a:xfrm>
          <a:prstGeom prst="rect">
            <a:avLst/>
          </a:prstGeom>
          <a:noFill/>
          <a:ln/>
        </p:spPr>
        <p:txBody>
          <a:bodyPr wrap="square" lIns="0" tIns="0" rIns="0" bIns="0" rtlCol="0" anchor="t"/>
          <a:lstStyle/>
          <a:p>
            <a:pPr marL="0" indent="0" algn="l">
              <a:lnSpc>
                <a:spcPts val="2700"/>
              </a:lnSpc>
              <a:buNone/>
            </a:pPr>
            <a:r>
              <a:rPr lang="en-US" sz="1650" kern="0" spc="-34" dirty="0">
                <a:solidFill>
                  <a:srgbClr val="E0D6DE"/>
                </a:solidFill>
                <a:latin typeface="Inter" pitchFamily="34" charset="0"/>
                <a:ea typeface="Inter" pitchFamily="34" charset="-122"/>
                <a:cs typeface="Inter" pitchFamily="34" charset="-120"/>
              </a:rPr>
              <a:t>Le cryptage protège les données contre les accès non autorisés et les attaques malveillantes. C'est une mesure de sécurité essentielle.</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27565"/>
          </a:xfrm>
          <a:prstGeom prst="rect">
            <a:avLst/>
          </a:prstGeom>
        </p:spPr>
      </p:pic>
      <p:sp>
        <p:nvSpPr>
          <p:cNvPr id="3" name="Text 0"/>
          <p:cNvSpPr/>
          <p:nvPr/>
        </p:nvSpPr>
        <p:spPr>
          <a:xfrm>
            <a:off x="679728" y="3058478"/>
            <a:ext cx="12845534" cy="637223"/>
          </a:xfrm>
          <a:prstGeom prst="rect">
            <a:avLst/>
          </a:prstGeom>
          <a:noFill/>
          <a:ln/>
        </p:spPr>
        <p:txBody>
          <a:bodyPr wrap="none" lIns="0" tIns="0" rIns="0" bIns="0" rtlCol="0" anchor="t"/>
          <a:lstStyle/>
          <a:p>
            <a:pPr marL="0" indent="0">
              <a:lnSpc>
                <a:spcPts val="5000"/>
              </a:lnSpc>
              <a:buNone/>
            </a:pPr>
            <a:r>
              <a:rPr lang="en-US" sz="4000" b="1" kern="0" spc="-80" dirty="0">
                <a:solidFill>
                  <a:srgbClr val="FF8AAF"/>
                </a:solidFill>
                <a:latin typeface="Petrona Bold" pitchFamily="34" charset="0"/>
                <a:ea typeface="Petrona Bold" pitchFamily="34" charset="-122"/>
                <a:cs typeface="Petrona Bold" pitchFamily="34" charset="-120"/>
              </a:rPr>
              <a:t>Sauvegarde dans le Cloud : Avantages et Bonnes Pratiques</a:t>
            </a:r>
            <a:endParaRPr lang="en-US" sz="4000" dirty="0"/>
          </a:p>
        </p:txBody>
      </p:sp>
      <p:sp>
        <p:nvSpPr>
          <p:cNvPr id="4" name="Shape 1"/>
          <p:cNvSpPr/>
          <p:nvPr/>
        </p:nvSpPr>
        <p:spPr>
          <a:xfrm>
            <a:off x="679728" y="5792748"/>
            <a:ext cx="13270944" cy="22860"/>
          </a:xfrm>
          <a:prstGeom prst="roundRect">
            <a:avLst>
              <a:gd name="adj" fmla="val 356820"/>
            </a:avLst>
          </a:prstGeom>
          <a:solidFill>
            <a:srgbClr val="48367C"/>
          </a:solidFill>
          <a:ln/>
        </p:spPr>
        <p:txBody>
          <a:bodyPr/>
          <a:lstStyle/>
          <a:p>
            <a:endParaRPr lang="fr-FR"/>
          </a:p>
        </p:txBody>
      </p:sp>
      <p:sp>
        <p:nvSpPr>
          <p:cNvPr id="5" name="Shape 2"/>
          <p:cNvSpPr/>
          <p:nvPr/>
        </p:nvSpPr>
        <p:spPr>
          <a:xfrm>
            <a:off x="3937397" y="5113020"/>
            <a:ext cx="22860" cy="679728"/>
          </a:xfrm>
          <a:prstGeom prst="roundRect">
            <a:avLst>
              <a:gd name="adj" fmla="val 356820"/>
            </a:avLst>
          </a:prstGeom>
          <a:solidFill>
            <a:srgbClr val="48367C"/>
          </a:solidFill>
          <a:ln/>
        </p:spPr>
        <p:txBody>
          <a:bodyPr/>
          <a:lstStyle/>
          <a:p>
            <a:endParaRPr lang="fr-FR"/>
          </a:p>
        </p:txBody>
      </p:sp>
      <p:sp>
        <p:nvSpPr>
          <p:cNvPr id="6" name="Shape 3"/>
          <p:cNvSpPr/>
          <p:nvPr/>
        </p:nvSpPr>
        <p:spPr>
          <a:xfrm>
            <a:off x="3730347" y="5574268"/>
            <a:ext cx="436959" cy="436959"/>
          </a:xfrm>
          <a:prstGeom prst="roundRect">
            <a:avLst>
              <a:gd name="adj" fmla="val 18667"/>
            </a:avLst>
          </a:prstGeom>
          <a:solidFill>
            <a:srgbClr val="2F1D63"/>
          </a:solidFill>
          <a:ln w="7620">
            <a:solidFill>
              <a:srgbClr val="48367C"/>
            </a:solidFill>
            <a:prstDash val="solid"/>
          </a:ln>
        </p:spPr>
        <p:txBody>
          <a:bodyPr/>
          <a:lstStyle/>
          <a:p>
            <a:endParaRPr lang="fr-FR"/>
          </a:p>
        </p:txBody>
      </p:sp>
      <p:sp>
        <p:nvSpPr>
          <p:cNvPr id="7" name="Text 4"/>
          <p:cNvSpPr/>
          <p:nvPr/>
        </p:nvSpPr>
        <p:spPr>
          <a:xfrm>
            <a:off x="3886438" y="5639753"/>
            <a:ext cx="124778" cy="305872"/>
          </a:xfrm>
          <a:prstGeom prst="rect">
            <a:avLst/>
          </a:prstGeom>
          <a:noFill/>
          <a:ln/>
        </p:spPr>
        <p:txBody>
          <a:bodyPr wrap="none" lIns="0" tIns="0" rIns="0" bIns="0" rtlCol="0" anchor="t"/>
          <a:lstStyle/>
          <a:p>
            <a:pPr marL="0" indent="0" algn="ctr">
              <a:lnSpc>
                <a:spcPts val="2400"/>
              </a:lnSpc>
              <a:buNone/>
            </a:pPr>
            <a:r>
              <a:rPr lang="en-US" sz="2400" b="1" kern="0" spc="-48" dirty="0">
                <a:solidFill>
                  <a:srgbClr val="E0D6DE"/>
                </a:solidFill>
                <a:latin typeface="Petrona Bold" pitchFamily="34" charset="0"/>
                <a:ea typeface="Petrona Bold" pitchFamily="34" charset="-122"/>
                <a:cs typeface="Petrona Bold" pitchFamily="34" charset="-120"/>
              </a:rPr>
              <a:t>1</a:t>
            </a:r>
            <a:endParaRPr lang="en-US" sz="2400" dirty="0"/>
          </a:p>
        </p:txBody>
      </p:sp>
      <p:sp>
        <p:nvSpPr>
          <p:cNvPr id="8" name="Text 5"/>
          <p:cNvSpPr/>
          <p:nvPr/>
        </p:nvSpPr>
        <p:spPr>
          <a:xfrm>
            <a:off x="873919" y="4297561"/>
            <a:ext cx="6149935" cy="621268"/>
          </a:xfrm>
          <a:prstGeom prst="rect">
            <a:avLst/>
          </a:prstGeom>
          <a:noFill/>
          <a:ln/>
        </p:spPr>
        <p:txBody>
          <a:bodyPr wrap="square" lIns="0" tIns="0" rIns="0" bIns="0" rtlCol="0" anchor="t"/>
          <a:lstStyle/>
          <a:p>
            <a:pPr marL="0" indent="0" algn="ctr">
              <a:lnSpc>
                <a:spcPts val="2400"/>
              </a:lnSpc>
              <a:buNone/>
            </a:pPr>
            <a:r>
              <a:rPr lang="en-US" sz="1500" kern="0" spc="-31" dirty="0">
                <a:solidFill>
                  <a:srgbClr val="E0D6DE"/>
                </a:solidFill>
                <a:latin typeface="Inter" pitchFamily="34" charset="0"/>
                <a:ea typeface="Inter" pitchFamily="34" charset="-122"/>
                <a:cs typeface="Inter" pitchFamily="34" charset="-120"/>
              </a:rPr>
              <a:t>Choisir un fournisseur de services cloud fiable et sécurisé est primordial pour la protection des données.</a:t>
            </a:r>
            <a:endParaRPr lang="en-US" sz="1500" dirty="0"/>
          </a:p>
        </p:txBody>
      </p:sp>
      <p:sp>
        <p:nvSpPr>
          <p:cNvPr id="9" name="Shape 6"/>
          <p:cNvSpPr/>
          <p:nvPr/>
        </p:nvSpPr>
        <p:spPr>
          <a:xfrm>
            <a:off x="7303651" y="5792748"/>
            <a:ext cx="22860" cy="679728"/>
          </a:xfrm>
          <a:prstGeom prst="roundRect">
            <a:avLst>
              <a:gd name="adj" fmla="val 356820"/>
            </a:avLst>
          </a:prstGeom>
          <a:solidFill>
            <a:srgbClr val="48367C"/>
          </a:solidFill>
          <a:ln/>
        </p:spPr>
        <p:txBody>
          <a:bodyPr/>
          <a:lstStyle/>
          <a:p>
            <a:endParaRPr lang="fr-FR"/>
          </a:p>
        </p:txBody>
      </p:sp>
      <p:sp>
        <p:nvSpPr>
          <p:cNvPr id="10" name="Shape 7"/>
          <p:cNvSpPr/>
          <p:nvPr/>
        </p:nvSpPr>
        <p:spPr>
          <a:xfrm>
            <a:off x="7096601" y="5574268"/>
            <a:ext cx="436959" cy="436959"/>
          </a:xfrm>
          <a:prstGeom prst="roundRect">
            <a:avLst>
              <a:gd name="adj" fmla="val 18667"/>
            </a:avLst>
          </a:prstGeom>
          <a:solidFill>
            <a:srgbClr val="2F1D63"/>
          </a:solidFill>
          <a:ln w="7620">
            <a:solidFill>
              <a:srgbClr val="48367C"/>
            </a:solidFill>
            <a:prstDash val="solid"/>
          </a:ln>
        </p:spPr>
        <p:txBody>
          <a:bodyPr/>
          <a:lstStyle/>
          <a:p>
            <a:endParaRPr lang="fr-FR"/>
          </a:p>
        </p:txBody>
      </p:sp>
      <p:sp>
        <p:nvSpPr>
          <p:cNvPr id="11" name="Text 8"/>
          <p:cNvSpPr/>
          <p:nvPr/>
        </p:nvSpPr>
        <p:spPr>
          <a:xfrm>
            <a:off x="7231380" y="5639753"/>
            <a:ext cx="167283" cy="305872"/>
          </a:xfrm>
          <a:prstGeom prst="rect">
            <a:avLst/>
          </a:prstGeom>
          <a:noFill/>
          <a:ln/>
        </p:spPr>
        <p:txBody>
          <a:bodyPr wrap="none" lIns="0" tIns="0" rIns="0" bIns="0" rtlCol="0" anchor="t"/>
          <a:lstStyle/>
          <a:p>
            <a:pPr marL="0" indent="0" algn="ctr">
              <a:lnSpc>
                <a:spcPts val="2400"/>
              </a:lnSpc>
              <a:buNone/>
            </a:pPr>
            <a:r>
              <a:rPr lang="en-US" sz="2400" b="1" kern="0" spc="-48" dirty="0">
                <a:solidFill>
                  <a:srgbClr val="E0D6DE"/>
                </a:solidFill>
                <a:latin typeface="Petrona Bold" pitchFamily="34" charset="0"/>
                <a:ea typeface="Petrona Bold" pitchFamily="34" charset="-122"/>
                <a:cs typeface="Petrona Bold" pitchFamily="34" charset="-120"/>
              </a:rPr>
              <a:t>2</a:t>
            </a:r>
            <a:endParaRPr lang="en-US" sz="2400" dirty="0"/>
          </a:p>
        </p:txBody>
      </p:sp>
      <p:sp>
        <p:nvSpPr>
          <p:cNvPr id="12" name="Text 9"/>
          <p:cNvSpPr/>
          <p:nvPr/>
        </p:nvSpPr>
        <p:spPr>
          <a:xfrm>
            <a:off x="4240173" y="6666667"/>
            <a:ext cx="6149935" cy="931902"/>
          </a:xfrm>
          <a:prstGeom prst="rect">
            <a:avLst/>
          </a:prstGeom>
          <a:noFill/>
          <a:ln/>
        </p:spPr>
        <p:txBody>
          <a:bodyPr wrap="square" lIns="0" tIns="0" rIns="0" bIns="0" rtlCol="0" anchor="t"/>
          <a:lstStyle/>
          <a:p>
            <a:pPr marL="0" indent="0" algn="ctr">
              <a:lnSpc>
                <a:spcPts val="2400"/>
              </a:lnSpc>
              <a:buNone/>
            </a:pPr>
            <a:r>
              <a:rPr lang="en-US" sz="1500" kern="0" spc="-31" dirty="0">
                <a:solidFill>
                  <a:srgbClr val="E0D6DE"/>
                </a:solidFill>
                <a:latin typeface="Inter" pitchFamily="34" charset="0"/>
                <a:ea typeface="Inter" pitchFamily="34" charset="-122"/>
                <a:cs typeface="Inter" pitchFamily="34" charset="-120"/>
              </a:rPr>
              <a:t>La sauvegarde cloud offre des avantages en termes de coût, de flexibilité et d'évolutivité. Elle est adaptée aux besoins croissants en stockage.</a:t>
            </a:r>
            <a:endParaRPr lang="en-US" sz="1500" dirty="0"/>
          </a:p>
        </p:txBody>
      </p:sp>
      <p:sp>
        <p:nvSpPr>
          <p:cNvPr id="13" name="Shape 10"/>
          <p:cNvSpPr/>
          <p:nvPr/>
        </p:nvSpPr>
        <p:spPr>
          <a:xfrm>
            <a:off x="10670024" y="5113020"/>
            <a:ext cx="22860" cy="679728"/>
          </a:xfrm>
          <a:prstGeom prst="roundRect">
            <a:avLst>
              <a:gd name="adj" fmla="val 356820"/>
            </a:avLst>
          </a:prstGeom>
          <a:solidFill>
            <a:srgbClr val="48367C"/>
          </a:solidFill>
          <a:ln/>
        </p:spPr>
        <p:txBody>
          <a:bodyPr/>
          <a:lstStyle/>
          <a:p>
            <a:endParaRPr lang="fr-FR"/>
          </a:p>
        </p:txBody>
      </p:sp>
      <p:sp>
        <p:nvSpPr>
          <p:cNvPr id="14" name="Shape 11"/>
          <p:cNvSpPr/>
          <p:nvPr/>
        </p:nvSpPr>
        <p:spPr>
          <a:xfrm>
            <a:off x="10462974" y="5574268"/>
            <a:ext cx="436959" cy="436959"/>
          </a:xfrm>
          <a:prstGeom prst="roundRect">
            <a:avLst>
              <a:gd name="adj" fmla="val 18667"/>
            </a:avLst>
          </a:prstGeom>
          <a:solidFill>
            <a:srgbClr val="2F1D63"/>
          </a:solidFill>
          <a:ln w="7620">
            <a:solidFill>
              <a:srgbClr val="48367C"/>
            </a:solidFill>
            <a:prstDash val="solid"/>
          </a:ln>
        </p:spPr>
        <p:txBody>
          <a:bodyPr/>
          <a:lstStyle/>
          <a:p>
            <a:endParaRPr lang="fr-FR"/>
          </a:p>
        </p:txBody>
      </p:sp>
      <p:sp>
        <p:nvSpPr>
          <p:cNvPr id="15" name="Text 12"/>
          <p:cNvSpPr/>
          <p:nvPr/>
        </p:nvSpPr>
        <p:spPr>
          <a:xfrm>
            <a:off x="10597872" y="5639753"/>
            <a:ext cx="167045" cy="305872"/>
          </a:xfrm>
          <a:prstGeom prst="rect">
            <a:avLst/>
          </a:prstGeom>
          <a:noFill/>
          <a:ln/>
        </p:spPr>
        <p:txBody>
          <a:bodyPr wrap="none" lIns="0" tIns="0" rIns="0" bIns="0" rtlCol="0" anchor="t"/>
          <a:lstStyle/>
          <a:p>
            <a:pPr marL="0" indent="0" algn="ctr">
              <a:lnSpc>
                <a:spcPts val="2400"/>
              </a:lnSpc>
              <a:buNone/>
            </a:pPr>
            <a:r>
              <a:rPr lang="en-US" sz="2400" b="1" kern="0" spc="-48" dirty="0">
                <a:solidFill>
                  <a:srgbClr val="E0D6DE"/>
                </a:solidFill>
                <a:latin typeface="Petrona Bold" pitchFamily="34" charset="0"/>
                <a:ea typeface="Petrona Bold" pitchFamily="34" charset="-122"/>
                <a:cs typeface="Petrona Bold" pitchFamily="34" charset="-120"/>
              </a:rPr>
              <a:t>3</a:t>
            </a:r>
            <a:endParaRPr lang="en-US" sz="2400" dirty="0"/>
          </a:p>
        </p:txBody>
      </p:sp>
      <p:sp>
        <p:nvSpPr>
          <p:cNvPr id="16" name="Text 13"/>
          <p:cNvSpPr/>
          <p:nvPr/>
        </p:nvSpPr>
        <p:spPr>
          <a:xfrm>
            <a:off x="7606427" y="3986927"/>
            <a:ext cx="6150054" cy="931902"/>
          </a:xfrm>
          <a:prstGeom prst="rect">
            <a:avLst/>
          </a:prstGeom>
          <a:noFill/>
          <a:ln/>
        </p:spPr>
        <p:txBody>
          <a:bodyPr wrap="square" lIns="0" tIns="0" rIns="0" bIns="0" rtlCol="0" anchor="t"/>
          <a:lstStyle/>
          <a:p>
            <a:pPr marL="0" indent="0" algn="ctr">
              <a:lnSpc>
                <a:spcPts val="2400"/>
              </a:lnSpc>
              <a:buNone/>
            </a:pPr>
            <a:r>
              <a:rPr lang="en-US" sz="1500" kern="0" spc="-31" dirty="0">
                <a:solidFill>
                  <a:srgbClr val="E0D6DE"/>
                </a:solidFill>
                <a:latin typeface="Inter" pitchFamily="34" charset="0"/>
                <a:ea typeface="Inter" pitchFamily="34" charset="-122"/>
                <a:cs typeface="Inter" pitchFamily="34" charset="-120"/>
              </a:rPr>
              <a:t>La sauvegarde dans le cloud peut être configurée pour créer des copies de sauvegarde périodiques, garantissant la disponibilité des données en cas de panne.</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6640" y="631507"/>
            <a:ext cx="7670721" cy="1381125"/>
          </a:xfrm>
          <a:prstGeom prst="rect">
            <a:avLst/>
          </a:prstGeom>
          <a:noFill/>
          <a:ln/>
        </p:spPr>
        <p:txBody>
          <a:bodyPr wrap="square" lIns="0" tIns="0" rIns="0" bIns="0" rtlCol="0" anchor="t"/>
          <a:lstStyle/>
          <a:p>
            <a:pPr marL="0" indent="0">
              <a:lnSpc>
                <a:spcPts val="5400"/>
              </a:lnSpc>
              <a:buNone/>
            </a:pPr>
            <a:r>
              <a:rPr lang="en-US" sz="4350" b="1" kern="0" spc="-87" dirty="0">
                <a:solidFill>
                  <a:srgbClr val="FF8AAF"/>
                </a:solidFill>
                <a:latin typeface="Petrona Bold" pitchFamily="34" charset="0"/>
                <a:ea typeface="Petrona Bold" pitchFamily="34" charset="-122"/>
                <a:cs typeface="Petrona Bold" pitchFamily="34" charset="-120"/>
              </a:rPr>
              <a:t>Garantir la Sécurité et la Confidentialité des Données</a:t>
            </a:r>
            <a:endParaRPr lang="en-US" sz="4350" dirty="0"/>
          </a:p>
        </p:txBody>
      </p:sp>
      <p:pic>
        <p:nvPicPr>
          <p:cNvPr id="4" name="Image 1" descr="preencoded.png"/>
          <p:cNvPicPr>
            <a:picLocks noChangeAspect="1"/>
          </p:cNvPicPr>
          <p:nvPr/>
        </p:nvPicPr>
        <p:blipFill>
          <a:blip r:embed="rId4"/>
          <a:stretch>
            <a:fillRect/>
          </a:stretch>
        </p:blipFill>
        <p:spPr>
          <a:xfrm>
            <a:off x="736640" y="2328267"/>
            <a:ext cx="1052274" cy="1902381"/>
          </a:xfrm>
          <a:prstGeom prst="rect">
            <a:avLst/>
          </a:prstGeom>
        </p:spPr>
      </p:pic>
      <p:sp>
        <p:nvSpPr>
          <p:cNvPr id="5" name="Text 1"/>
          <p:cNvSpPr/>
          <p:nvPr/>
        </p:nvSpPr>
        <p:spPr>
          <a:xfrm>
            <a:off x="2104549" y="2538651"/>
            <a:ext cx="4528185" cy="345281"/>
          </a:xfrm>
          <a:prstGeom prst="rect">
            <a:avLst/>
          </a:prstGeom>
          <a:noFill/>
          <a:ln/>
        </p:spPr>
        <p:txBody>
          <a:bodyPr wrap="none" lIns="0" tIns="0" rIns="0" bIns="0" rtlCol="0" anchor="t"/>
          <a:lstStyle/>
          <a:p>
            <a:pPr marL="0" indent="0" algn="l">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Authentification à Plusieurs Facteurs</a:t>
            </a:r>
            <a:endParaRPr lang="en-US" sz="2150" dirty="0"/>
          </a:p>
        </p:txBody>
      </p:sp>
      <p:sp>
        <p:nvSpPr>
          <p:cNvPr id="6" name="Text 2"/>
          <p:cNvSpPr/>
          <p:nvPr/>
        </p:nvSpPr>
        <p:spPr>
          <a:xfrm>
            <a:off x="2104549" y="3010138"/>
            <a:ext cx="6302812" cy="1010126"/>
          </a:xfrm>
          <a:prstGeom prst="rect">
            <a:avLst/>
          </a:prstGeom>
          <a:noFill/>
          <a:ln/>
        </p:spPr>
        <p:txBody>
          <a:bodyPr wrap="square" lIns="0" tIns="0" rIns="0" bIns="0" rtlCol="0" anchor="t"/>
          <a:lstStyle/>
          <a:p>
            <a:pPr marL="0" indent="0" algn="l">
              <a:lnSpc>
                <a:spcPts val="2650"/>
              </a:lnSpc>
              <a:buNone/>
            </a:pPr>
            <a:r>
              <a:rPr lang="en-US" sz="1650" kern="0" spc="-33" dirty="0">
                <a:solidFill>
                  <a:srgbClr val="E0D6DE"/>
                </a:solidFill>
                <a:latin typeface="Inter" pitchFamily="34" charset="0"/>
                <a:ea typeface="Inter" pitchFamily="34" charset="-122"/>
                <a:cs typeface="Inter" pitchFamily="34" charset="-120"/>
              </a:rPr>
              <a:t>L'authentification à plusieurs facteurs renforce la sécurité en exigeant plusieurs formes d'identification avant l'accès aux données.</a:t>
            </a:r>
            <a:endParaRPr lang="en-US" sz="1650" dirty="0"/>
          </a:p>
        </p:txBody>
      </p:sp>
      <p:pic>
        <p:nvPicPr>
          <p:cNvPr id="7" name="Image 2" descr="preencoded.png"/>
          <p:cNvPicPr>
            <a:picLocks noChangeAspect="1"/>
          </p:cNvPicPr>
          <p:nvPr/>
        </p:nvPicPr>
        <p:blipFill>
          <a:blip r:embed="rId5"/>
          <a:stretch>
            <a:fillRect/>
          </a:stretch>
        </p:blipFill>
        <p:spPr>
          <a:xfrm>
            <a:off x="736640" y="4230648"/>
            <a:ext cx="1052274" cy="1683663"/>
          </a:xfrm>
          <a:prstGeom prst="rect">
            <a:avLst/>
          </a:prstGeom>
        </p:spPr>
      </p:pic>
      <p:sp>
        <p:nvSpPr>
          <p:cNvPr id="8" name="Text 3"/>
          <p:cNvSpPr/>
          <p:nvPr/>
        </p:nvSpPr>
        <p:spPr>
          <a:xfrm>
            <a:off x="2104549" y="4441031"/>
            <a:ext cx="2762369" cy="345281"/>
          </a:xfrm>
          <a:prstGeom prst="rect">
            <a:avLst/>
          </a:prstGeom>
          <a:noFill/>
          <a:ln/>
        </p:spPr>
        <p:txBody>
          <a:bodyPr wrap="none" lIns="0" tIns="0" rIns="0" bIns="0" rtlCol="0" anchor="t"/>
          <a:lstStyle/>
          <a:p>
            <a:pPr marL="0" indent="0" algn="l">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Contrôle d'Accès Fin</a:t>
            </a:r>
            <a:endParaRPr lang="en-US" sz="2150" dirty="0"/>
          </a:p>
        </p:txBody>
      </p:sp>
      <p:sp>
        <p:nvSpPr>
          <p:cNvPr id="9" name="Text 4"/>
          <p:cNvSpPr/>
          <p:nvPr/>
        </p:nvSpPr>
        <p:spPr>
          <a:xfrm>
            <a:off x="2104549" y="4912519"/>
            <a:ext cx="6302812" cy="673418"/>
          </a:xfrm>
          <a:prstGeom prst="rect">
            <a:avLst/>
          </a:prstGeom>
          <a:noFill/>
          <a:ln/>
        </p:spPr>
        <p:txBody>
          <a:bodyPr wrap="square" lIns="0" tIns="0" rIns="0" bIns="0" rtlCol="0" anchor="t"/>
          <a:lstStyle/>
          <a:p>
            <a:pPr marL="0" indent="0" algn="l">
              <a:lnSpc>
                <a:spcPts val="2650"/>
              </a:lnSpc>
              <a:buNone/>
            </a:pPr>
            <a:r>
              <a:rPr lang="en-US" sz="1650" kern="0" spc="-33" dirty="0">
                <a:solidFill>
                  <a:srgbClr val="E0D6DE"/>
                </a:solidFill>
                <a:latin typeface="Inter" pitchFamily="34" charset="0"/>
                <a:ea typeface="Inter" pitchFamily="34" charset="-122"/>
                <a:cs typeface="Inter" pitchFamily="34" charset="-120"/>
              </a:rPr>
              <a:t>Le contrôle d'accès fin permet de limiter l'accès aux données à des utilisateurs spécifiques, réduisant les risques de fuites.</a:t>
            </a:r>
            <a:endParaRPr lang="en-US" sz="1650" dirty="0"/>
          </a:p>
        </p:txBody>
      </p:sp>
      <p:pic>
        <p:nvPicPr>
          <p:cNvPr id="10" name="Image 3" descr="preencoded.png"/>
          <p:cNvPicPr>
            <a:picLocks noChangeAspect="1"/>
          </p:cNvPicPr>
          <p:nvPr/>
        </p:nvPicPr>
        <p:blipFill>
          <a:blip r:embed="rId6"/>
          <a:stretch>
            <a:fillRect/>
          </a:stretch>
        </p:blipFill>
        <p:spPr>
          <a:xfrm>
            <a:off x="736640" y="5914311"/>
            <a:ext cx="1052274" cy="1683663"/>
          </a:xfrm>
          <a:prstGeom prst="rect">
            <a:avLst/>
          </a:prstGeom>
        </p:spPr>
      </p:pic>
      <p:sp>
        <p:nvSpPr>
          <p:cNvPr id="11" name="Text 5"/>
          <p:cNvSpPr/>
          <p:nvPr/>
        </p:nvSpPr>
        <p:spPr>
          <a:xfrm>
            <a:off x="2104549" y="6124694"/>
            <a:ext cx="3008948" cy="345281"/>
          </a:xfrm>
          <a:prstGeom prst="rect">
            <a:avLst/>
          </a:prstGeom>
          <a:noFill/>
          <a:ln/>
        </p:spPr>
        <p:txBody>
          <a:bodyPr wrap="none" lIns="0" tIns="0" rIns="0" bIns="0" rtlCol="0" anchor="t"/>
          <a:lstStyle/>
          <a:p>
            <a:pPr marL="0" indent="0" algn="l">
              <a:lnSpc>
                <a:spcPts val="2700"/>
              </a:lnSpc>
              <a:buNone/>
            </a:pPr>
            <a:r>
              <a:rPr lang="en-US" sz="2150" b="1" kern="0" spc="-44" dirty="0">
                <a:solidFill>
                  <a:srgbClr val="E0D6DE"/>
                </a:solidFill>
                <a:latin typeface="Petrona Bold" pitchFamily="34" charset="0"/>
                <a:ea typeface="Petrona Bold" pitchFamily="34" charset="-122"/>
                <a:cs typeface="Petrona Bold" pitchFamily="34" charset="-120"/>
              </a:rPr>
              <a:t>Cryptage de bout en bout</a:t>
            </a:r>
            <a:endParaRPr lang="en-US" sz="2150" dirty="0"/>
          </a:p>
        </p:txBody>
      </p:sp>
      <p:sp>
        <p:nvSpPr>
          <p:cNvPr id="12" name="Text 6"/>
          <p:cNvSpPr/>
          <p:nvPr/>
        </p:nvSpPr>
        <p:spPr>
          <a:xfrm>
            <a:off x="2104549" y="6596182"/>
            <a:ext cx="6302812" cy="673418"/>
          </a:xfrm>
          <a:prstGeom prst="rect">
            <a:avLst/>
          </a:prstGeom>
          <a:noFill/>
          <a:ln/>
        </p:spPr>
        <p:txBody>
          <a:bodyPr wrap="square" lIns="0" tIns="0" rIns="0" bIns="0" rtlCol="0" anchor="t"/>
          <a:lstStyle/>
          <a:p>
            <a:pPr marL="0" indent="0" algn="l">
              <a:lnSpc>
                <a:spcPts val="2650"/>
              </a:lnSpc>
              <a:buNone/>
            </a:pPr>
            <a:r>
              <a:rPr lang="en-US" sz="1650" kern="0" spc="-33" dirty="0">
                <a:solidFill>
                  <a:srgbClr val="E0D6DE"/>
                </a:solidFill>
                <a:latin typeface="Inter" pitchFamily="34" charset="0"/>
                <a:ea typeface="Inter" pitchFamily="34" charset="-122"/>
                <a:cs typeface="Inter" pitchFamily="34" charset="-120"/>
              </a:rPr>
              <a:t>Le cryptage de bout en bout protège les données pendant leur transmission et leur stockage, empêchant l'accès non autorisé.</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02525"/>
            <a:ext cx="7556421" cy="2232779"/>
          </a:xfrm>
          <a:prstGeom prst="rect">
            <a:avLst/>
          </a:prstGeom>
          <a:noFill/>
          <a:ln/>
        </p:spPr>
        <p:txBody>
          <a:bodyPr wrap="square" lIns="0" tIns="0" rIns="0" bIns="0" rtlCol="0" anchor="t"/>
          <a:lstStyle/>
          <a:p>
            <a:pPr marL="0" indent="0">
              <a:lnSpc>
                <a:spcPts val="5850"/>
              </a:lnSpc>
              <a:buNone/>
            </a:pPr>
            <a:r>
              <a:rPr lang="en-US" sz="4650" b="1" kern="0" spc="-94" dirty="0">
                <a:solidFill>
                  <a:srgbClr val="FF8AAF"/>
                </a:solidFill>
                <a:latin typeface="Petrona Bold" pitchFamily="34" charset="0"/>
                <a:ea typeface="Petrona Bold" pitchFamily="34" charset="-122"/>
                <a:cs typeface="Petrona Bold" pitchFamily="34" charset="-120"/>
              </a:rPr>
              <a:t>Conclusion et Recommandations pour une Sauvegarde Efficace</a:t>
            </a:r>
            <a:endParaRPr lang="en-US" sz="4650" dirty="0"/>
          </a:p>
        </p:txBody>
      </p:sp>
      <p:sp>
        <p:nvSpPr>
          <p:cNvPr id="4" name="Text 1"/>
          <p:cNvSpPr/>
          <p:nvPr/>
        </p:nvSpPr>
        <p:spPr>
          <a:xfrm>
            <a:off x="6280190" y="4675465"/>
            <a:ext cx="7556421"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Inter" pitchFamily="34" charset="0"/>
                <a:ea typeface="Inter" pitchFamily="34" charset="-122"/>
                <a:cs typeface="Inter" pitchFamily="34" charset="-120"/>
              </a:rPr>
              <a:t>La sauvegarde des données est un aspect crucial de la stratégie numérique des entreprises. En adoptant des solutions modernes et en mettant en œuvre des bonnes pratiques, les entreprises peuvent protéger leurs données critiques et garantir leur pérennité.</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TotalTime>
  <Words>581</Words>
  <Application>Microsoft Office PowerPoint</Application>
  <PresentationFormat>Personnalisé</PresentationFormat>
  <Paragraphs>50</Paragraphs>
  <Slides>8</Slides>
  <Notes>8</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8</vt:i4>
      </vt:variant>
    </vt:vector>
  </HeadingPairs>
  <TitlesOfParts>
    <vt:vector size="12" baseType="lpstr">
      <vt:lpstr>Arial</vt:lpstr>
      <vt:lpstr>Inter</vt:lpstr>
      <vt:lpstr>Petrona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Maxime Laville</cp:lastModifiedBy>
  <cp:revision>2</cp:revision>
  <dcterms:created xsi:type="dcterms:W3CDTF">2024-12-11T18:22:56Z</dcterms:created>
  <dcterms:modified xsi:type="dcterms:W3CDTF">2024-12-11T18:40:11Z</dcterms:modified>
</cp:coreProperties>
</file>